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57" r:id="rId5"/>
    <p:sldId id="258" r:id="rId6"/>
    <p:sldId id="259" r:id="rId7"/>
    <p:sldId id="260" r:id="rId8"/>
    <p:sldId id="288" r:id="rId9"/>
    <p:sldId id="289" r:id="rId10"/>
    <p:sldId id="261" r:id="rId11"/>
    <p:sldId id="290" r:id="rId12"/>
    <p:sldId id="262" r:id="rId13"/>
    <p:sldId id="263" r:id="rId14"/>
    <p:sldId id="264" r:id="rId15"/>
    <p:sldId id="291" r:id="rId16"/>
    <p:sldId id="292" r:id="rId17"/>
    <p:sldId id="265" r:id="rId18"/>
    <p:sldId id="266" r:id="rId19"/>
    <p:sldId id="267" r:id="rId20"/>
    <p:sldId id="268" r:id="rId21"/>
    <p:sldId id="270" r:id="rId22"/>
    <p:sldId id="271" r:id="rId23"/>
    <p:sldId id="272" r:id="rId24"/>
    <p:sldId id="273" r:id="rId25"/>
    <p:sldId id="313" r:id="rId26"/>
    <p:sldId id="274" r:id="rId27"/>
    <p:sldId id="275" r:id="rId28"/>
    <p:sldId id="306" r:id="rId29"/>
    <p:sldId id="307" r:id="rId30"/>
    <p:sldId id="314" r:id="rId31"/>
    <p:sldId id="276" r:id="rId32"/>
    <p:sldId id="315" r:id="rId33"/>
    <p:sldId id="309" r:id="rId34"/>
    <p:sldId id="287" r:id="rId35"/>
    <p:sldId id="318" r:id="rId36"/>
    <p:sldId id="324" r:id="rId37"/>
    <p:sldId id="277" r:id="rId38"/>
    <p:sldId id="316" r:id="rId39"/>
    <p:sldId id="279" r:id="rId40"/>
    <p:sldId id="317" r:id="rId41"/>
    <p:sldId id="326" r:id="rId42"/>
    <p:sldId id="319" r:id="rId43"/>
    <p:sldId id="320" r:id="rId44"/>
    <p:sldId id="321" r:id="rId45"/>
    <p:sldId id="322" r:id="rId46"/>
    <p:sldId id="32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F991-F827-4983-BDD9-33FFF5A400D1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20C8-C171-451D-8708-7C1DD40C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1152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F991-F827-4983-BDD9-33FFF5A400D1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20C8-C171-451D-8708-7C1DD40C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881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F991-F827-4983-BDD9-33FFF5A400D1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20C8-C171-451D-8708-7C1DD40C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3328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F991-F827-4983-BDD9-33FFF5A400D1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20C8-C171-451D-8708-7C1DD40C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6089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F991-F827-4983-BDD9-33FFF5A400D1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20C8-C171-451D-8708-7C1DD40C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197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F991-F827-4983-BDD9-33FFF5A400D1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20C8-C171-451D-8708-7C1DD40C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1724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F991-F827-4983-BDD9-33FFF5A400D1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20C8-C171-451D-8708-7C1DD40C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6810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F991-F827-4983-BDD9-33FFF5A400D1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20C8-C171-451D-8708-7C1DD40C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3997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F991-F827-4983-BDD9-33FFF5A400D1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20C8-C171-451D-8708-7C1DD40C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2886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F991-F827-4983-BDD9-33FFF5A400D1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20C8-C171-451D-8708-7C1DD40C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4933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F991-F827-4983-BDD9-33FFF5A400D1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20C8-C171-451D-8708-7C1DD40C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9516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FF991-F827-4983-BDD9-33FFF5A400D1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B20C8-C171-451D-8708-7C1DD40C7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12" Type="http://schemas.openxmlformats.org/officeDocument/2006/relationships/image" Target="../media/image91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G"/><Relationship Id="rId11" Type="http://schemas.openxmlformats.org/officeDocument/2006/relationships/image" Target="../media/image90.JPG"/><Relationship Id="rId5" Type="http://schemas.openxmlformats.org/officeDocument/2006/relationships/image" Target="../media/image84.JPG"/><Relationship Id="rId10" Type="http://schemas.openxmlformats.org/officeDocument/2006/relationships/image" Target="../media/image89.JPG"/><Relationship Id="rId4" Type="http://schemas.openxmlformats.org/officeDocument/2006/relationships/image" Target="../media/image83.JPG"/><Relationship Id="rId9" Type="http://schemas.openxmlformats.org/officeDocument/2006/relationships/image" Target="../media/image88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44" y="1573950"/>
            <a:ext cx="5524500" cy="4143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952020" y="250511"/>
            <a:ext cx="81355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Херсонський</a:t>
            </a:r>
            <a:r>
              <a:rPr lang="ru-RU" sz="40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40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ясла</a:t>
            </a:r>
            <a:r>
              <a:rPr lang="ru-RU" sz="40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-садок №18</a:t>
            </a:r>
          </a:p>
          <a:p>
            <a:pPr algn="ctr"/>
            <a:r>
              <a:rPr lang="ru-RU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Херсонської</a:t>
            </a:r>
            <a:r>
              <a:rPr lang="ru-RU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міської</a:t>
            </a:r>
            <a:r>
              <a:rPr lang="ru-RU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 ради</a:t>
            </a:r>
            <a:endParaRPr lang="ru-RU" sz="4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20647" y="1125250"/>
            <a:ext cx="2864890" cy="4194096"/>
            <a:chOff x="120647" y="1125250"/>
            <a:chExt cx="2864890" cy="4194096"/>
          </a:xfrm>
        </p:grpSpPr>
        <p:sp>
          <p:nvSpPr>
            <p:cNvPr id="9" name="Облако 8"/>
            <p:cNvSpPr/>
            <p:nvPr/>
          </p:nvSpPr>
          <p:spPr>
            <a:xfrm>
              <a:off x="815990" y="3923546"/>
              <a:ext cx="2134928" cy="1395800"/>
            </a:xfrm>
            <a:prstGeom prst="cloud">
              <a:avLst/>
            </a:prstGeom>
            <a:solidFill>
              <a:srgbClr val="F296D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120647" y="1125250"/>
              <a:ext cx="2658915" cy="1760023"/>
              <a:chOff x="120647" y="1125250"/>
              <a:chExt cx="2658915" cy="1760023"/>
            </a:xfrm>
          </p:grpSpPr>
          <p:sp>
            <p:nvSpPr>
              <p:cNvPr id="6" name="Облако 5"/>
              <p:cNvSpPr/>
              <p:nvPr/>
            </p:nvSpPr>
            <p:spPr>
              <a:xfrm>
                <a:off x="120647" y="1125250"/>
                <a:ext cx="2625571" cy="1760023"/>
              </a:xfrm>
              <a:prstGeom prst="cloud">
                <a:avLst/>
              </a:prstGeom>
              <a:solidFill>
                <a:srgbClr val="F296D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174905" y="1866593"/>
                <a:ext cx="260465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err="1" smtClean="0">
                    <a:solidFill>
                      <a:srgbClr val="002060"/>
                    </a:solidFill>
                    <a:latin typeface="Segoe Print" panose="02000600000000000000" pitchFamily="2" charset="0"/>
                  </a:rPr>
                  <a:t>вул</a:t>
                </a:r>
                <a:r>
                  <a:rPr lang="ru-RU" dirty="0" smtClean="0">
                    <a:solidFill>
                      <a:srgbClr val="002060"/>
                    </a:solidFill>
                    <a:latin typeface="Segoe Print" panose="02000600000000000000" pitchFamily="2" charset="0"/>
                  </a:rPr>
                  <a:t>. Кутузова, 20</a:t>
                </a:r>
                <a:endParaRPr lang="en-US" dirty="0">
                  <a:solidFill>
                    <a:srgbClr val="002060"/>
                  </a:solidFill>
                  <a:latin typeface="Segoe Print" panose="02000600000000000000" pitchFamily="2" charset="0"/>
                </a:endParaRPr>
              </a:p>
            </p:txBody>
          </p:sp>
        </p:grpSp>
        <p:sp>
          <p:nvSpPr>
            <p:cNvPr id="8" name="Прямоугольник 7"/>
            <p:cNvSpPr/>
            <p:nvPr/>
          </p:nvSpPr>
          <p:spPr>
            <a:xfrm>
              <a:off x="850016" y="4434226"/>
              <a:ext cx="21355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002060"/>
                  </a:solidFill>
                  <a:latin typeface="Segoe Print" panose="02000600000000000000" pitchFamily="2" charset="0"/>
                </a:rPr>
                <a:t>тел. 33-46-46</a:t>
              </a:r>
              <a:endParaRPr lang="en-US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9250396" y="1923891"/>
            <a:ext cx="2449234" cy="1649714"/>
            <a:chOff x="9742766" y="1805663"/>
            <a:chExt cx="2449234" cy="164971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42766" y="1805663"/>
              <a:ext cx="2449234" cy="1649714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9874776" y="2450090"/>
              <a:ext cx="21852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  <a:latin typeface="Segoe Print" panose="02000600000000000000" pitchFamily="2" charset="0"/>
                </a:rPr>
                <a:t>yasli-sad18.ks.ua</a:t>
              </a:r>
              <a:endParaRPr lang="en-US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9068217" y="4661227"/>
            <a:ext cx="2813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2020/2021 </a:t>
            </a:r>
            <a:r>
              <a:rPr lang="uk-UA" sz="2400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н.р</a:t>
            </a:r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509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021627" y="161704"/>
            <a:ext cx="10461517" cy="997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810260" algn="l"/>
              </a:tabLst>
            </a:pPr>
            <a:r>
              <a:rPr lang="uk-UA" sz="26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Позабюджетні кошти </a:t>
            </a:r>
            <a:br>
              <a:rPr lang="uk-UA" sz="26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6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uk-UA" sz="26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ІІ </a:t>
            </a:r>
            <a:r>
              <a:rPr lang="uk-UA" sz="26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молодша група </a:t>
            </a:r>
            <a:r>
              <a:rPr lang="uk-UA" sz="26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№1 </a:t>
            </a:r>
            <a:r>
              <a:rPr lang="uk-UA" sz="26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6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13960 </a:t>
            </a:r>
            <a:r>
              <a:rPr lang="uk-UA" sz="26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грн.: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817" y="1284345"/>
            <a:ext cx="6733309" cy="2311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придбання </a:t>
            </a: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встановлення міжкімнатних дверей та шафи для дидактичного матеріалу – </a:t>
            </a:r>
            <a:r>
              <a:rPr lang="uk-UA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10000 грн</a:t>
            </a:r>
            <a:r>
              <a:rPr lang="uk-UA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жалюзі </a:t>
            </a: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санітарної кімнати (3 шт.) – 800 грн.; </a:t>
            </a:r>
            <a:endParaRPr lang="uk-UA" b="1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дитяча </a:t>
            </a: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м’яка підлога Мат татамі – </a:t>
            </a:r>
            <a:r>
              <a:rPr lang="uk-UA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2700 грн.; </a:t>
            </a:r>
            <a:endParaRPr lang="uk-UA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термометр </a:t>
            </a: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безконтактний – </a:t>
            </a:r>
            <a:r>
              <a:rPr lang="uk-UA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460 грн</a:t>
            </a:r>
            <a:r>
              <a:rPr lang="uk-UA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8"/>
          <a:stretch/>
        </p:blipFill>
        <p:spPr>
          <a:xfrm>
            <a:off x="7988575" y="286395"/>
            <a:ext cx="3455280" cy="63506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7" y="3596132"/>
            <a:ext cx="5721927" cy="32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6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181" y="226579"/>
            <a:ext cx="10910455" cy="1325563"/>
          </a:xfrm>
        </p:spPr>
        <p:txBody>
          <a:bodyPr>
            <a:no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810260" algn="l"/>
              </a:tabLst>
            </a:pP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Позабюджетні кошти </a:t>
            </a:r>
            <a:b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ІІ молодша група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№2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7300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грн.: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0163" y="1759960"/>
            <a:ext cx="6096000" cy="25699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будівельні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матеріали для ремонту групової кімнати (шпалери, шпаклівка, клей)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4000 грн.;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дитяча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м’яка підлога Мат татамі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2700 грн.;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фарба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фарбування ігрового майданчика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600 грн</a:t>
            </a:r>
            <a:r>
              <a:rPr lang="uk-UA" sz="2000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63" y="1759960"/>
            <a:ext cx="5632735" cy="421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42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2387" y="411086"/>
            <a:ext cx="10365338" cy="1083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810260" algn="l"/>
              </a:tabLst>
            </a:pP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Позабюджетні кошти </a:t>
            </a:r>
            <a:b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середня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група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№1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6435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грн.: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5527" y="1863803"/>
            <a:ext cx="525087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дитяча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м’яка підлога Мат татамі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1800 грн.;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термометр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безконтактний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460 грн</a:t>
            </a:r>
            <a:r>
              <a:rPr lang="uk-UA" sz="2000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чайник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175 грн.;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придбання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установка міжкімнатних дверей та комплектуючі до них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4000 грн.; </a:t>
            </a:r>
            <a:endParaRPr lang="en-US" sz="2000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56" y="1863803"/>
            <a:ext cx="6292392" cy="353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99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713" y="1443409"/>
            <a:ext cx="6096000" cy="2204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дитяча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м’яка підлога Мат татамі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1800 грн.;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шафа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дидактичного матеріалу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2468 грн.;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термометр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безконтактний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460 грн.;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жалюзі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 шт.)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400 грн.</a:t>
            </a:r>
            <a:endParaRPr lang="en-US" sz="2000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4175" y="189412"/>
            <a:ext cx="6614311" cy="1083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810260" algn="l"/>
              </a:tabLst>
            </a:pP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Позабюджетні кошти </a:t>
            </a:r>
            <a:b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середня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група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№2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5128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грн.: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040" r="2621"/>
          <a:stretch/>
        </p:blipFill>
        <p:spPr>
          <a:xfrm>
            <a:off x="9088581" y="237110"/>
            <a:ext cx="2895599" cy="64734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3647859"/>
            <a:ext cx="5444836" cy="3062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13" y="2275537"/>
            <a:ext cx="2494711" cy="443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9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5477" y="300250"/>
            <a:ext cx="10248319" cy="1083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810260" algn="l"/>
              </a:tabLst>
            </a:pP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Позабюджетні кошти </a:t>
            </a:r>
            <a:b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старша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група №1 –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850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грн.: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677" y="1975138"/>
            <a:ext cx="354474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арба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фарбування </a:t>
            </a:r>
            <a:endParaRPr lang="uk-UA" sz="2000" b="1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ігрового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майданчика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850 грн</a:t>
            </a:r>
            <a:r>
              <a:rPr lang="uk-UA" sz="2000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18" y="2085974"/>
            <a:ext cx="8118764" cy="45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02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19" y="157306"/>
            <a:ext cx="11596254" cy="1325563"/>
          </a:xfrm>
        </p:spPr>
        <p:txBody>
          <a:bodyPr>
            <a:noAutofit/>
          </a:bodyPr>
          <a:lstStyle/>
          <a:p>
            <a:pPr indent="449580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810260" algn="l"/>
              </a:tabLst>
            </a:pP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Позабюджетні кошти </a:t>
            </a:r>
            <a:b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старша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група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№2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8260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грн.: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6528" y="1482869"/>
            <a:ext cx="6096000" cy="148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меблі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групової кімнати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6800 грн.; 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термометр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безконтактний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460 грн.;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жалюзі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 шт.)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400 грн.;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змішувачі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600 грн</a:t>
            </a:r>
            <a:r>
              <a:rPr lang="uk-UA" sz="2000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0" b="22626"/>
          <a:stretch/>
        </p:blipFill>
        <p:spPr>
          <a:xfrm>
            <a:off x="6654934" y="1347271"/>
            <a:ext cx="5440085" cy="3505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8" b="28889"/>
          <a:stretch/>
        </p:blipFill>
        <p:spPr>
          <a:xfrm>
            <a:off x="616528" y="2968532"/>
            <a:ext cx="5507182" cy="376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13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Позабюджетні кошти </a:t>
            </a:r>
            <a:b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старша група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№3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2700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грн.: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4181" y="1690688"/>
            <a:ext cx="6096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стіл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письмовий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2700 грн.;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фарба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фарбування </a:t>
            </a:r>
            <a:endParaRPr lang="uk-UA" sz="2000" b="1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ігрового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майданчика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850 грн.</a:t>
            </a:r>
            <a:endParaRPr lang="en-US" sz="2000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r="21453"/>
          <a:stretch/>
        </p:blipFill>
        <p:spPr>
          <a:xfrm>
            <a:off x="554181" y="3016251"/>
            <a:ext cx="4742626" cy="2911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47" y="1690687"/>
            <a:ext cx="6624780" cy="37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3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5745" y="919701"/>
            <a:ext cx="8825346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0215" algn="l"/>
                <a:tab pos="540385" algn="l"/>
                <a:tab pos="810260" algn="l"/>
              </a:tabLst>
            </a:pP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заробітна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плата керівників гуртків – </a:t>
            </a:r>
            <a:r>
              <a:rPr lang="uk-UA" sz="22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23615,25 грн</a:t>
            </a:r>
            <a:r>
              <a:rPr lang="uk-UA" sz="2200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0215" algn="l"/>
                <a:tab pos="540385" algn="l"/>
                <a:tab pos="810260" algn="l"/>
              </a:tabLst>
            </a:pP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продукти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харчування вихованців – </a:t>
            </a:r>
            <a:r>
              <a:rPr lang="uk-UA" sz="22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543532,89 грн</a:t>
            </a:r>
            <a:r>
              <a:rPr lang="uk-UA" sz="2200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0215" algn="l"/>
                <a:tab pos="540385" algn="l"/>
                <a:tab pos="810260" algn="l"/>
              </a:tabLst>
            </a:pP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водопостачання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та водовідведення – </a:t>
            </a:r>
            <a:r>
              <a:rPr lang="uk-UA" sz="22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118,00 грн</a:t>
            </a:r>
            <a:r>
              <a:rPr lang="uk-UA" sz="2200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0215" algn="l"/>
                <a:tab pos="540385" algn="l"/>
                <a:tab pos="810260" algn="l"/>
              </a:tabLst>
            </a:pP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електроенергія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uk-UA" sz="22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448,00 грн.; </a:t>
            </a:r>
            <a:endParaRPr lang="uk-UA" sz="2200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0215" algn="l"/>
                <a:tab pos="540385" algn="l"/>
                <a:tab pos="810260" algn="l"/>
              </a:tabLst>
            </a:pP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придбано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офісний диван (2 шт.) – </a:t>
            </a:r>
            <a:r>
              <a:rPr lang="uk-UA" sz="22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11872,00 грн</a:t>
            </a:r>
            <a:r>
              <a:rPr lang="uk-UA" sz="2200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0215" algn="l"/>
                <a:tab pos="540385" algn="l"/>
                <a:tab pos="810260" algn="l"/>
              </a:tabLst>
            </a:pP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придбано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шафу офісну (4 шт.) – </a:t>
            </a:r>
            <a:r>
              <a:rPr lang="uk-UA" sz="22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9864,00 грн.; </a:t>
            </a:r>
            <a:endParaRPr lang="uk-UA" sz="2200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0215" algn="l"/>
                <a:tab pos="540385" algn="l"/>
                <a:tab pos="810260" algn="l"/>
              </a:tabLst>
            </a:pP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канцелярія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uk-UA" sz="22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1027,00 грн.; </a:t>
            </a:r>
            <a:endParaRPr lang="en-US" sz="2200" dirty="0">
              <a:solidFill>
                <a:srgbClr val="00206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63636" y="33492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200" b="1" dirty="0" err="1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Спецрахунок</a:t>
            </a:r>
            <a:r>
              <a:rPr lang="uk-UA" sz="3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/>
          </a:p>
        </p:txBody>
      </p:sp>
      <p:pic>
        <p:nvPicPr>
          <p:cNvPr id="2052" name="Picture 4" descr="Фінанси: картинки, стокові Фінанси фотографії, зображення | Скачати з 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951" y="3484224"/>
            <a:ext cx="4707370" cy="313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637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290" y="1598644"/>
            <a:ext cx="6096000" cy="36317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 потреби ясел-садка з рахунку благодійного фонду «Розвиток» використано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94228,73 грн.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endParaRPr lang="uk-UA" sz="2000" b="1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endParaRPr lang="uk-UA" sz="2000" b="1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endParaRPr lang="uk-UA" sz="2000" b="1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Вся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інформація щодо витрачених благодійних коштів висвітлювалася на сайті ясел-садка  до 10 числа кожного місяця. </a:t>
            </a:r>
            <a:endParaRPr lang="en-US" sz="2000" b="1" dirty="0">
              <a:solidFill>
                <a:srgbClr val="00206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66653" y="348780"/>
            <a:ext cx="61167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Благодійний фонд «Розвиток»</a:t>
            </a:r>
            <a:endParaRPr lang="en-US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1693"/>
          <a:stretch/>
        </p:blipFill>
        <p:spPr>
          <a:xfrm>
            <a:off x="6823017" y="2618509"/>
            <a:ext cx="5091892" cy="397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34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818" y="237836"/>
            <a:ext cx="7370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Завдяки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меценатам було придбано Акустичну систему </a:t>
            </a:r>
            <a:r>
              <a:rPr lang="en-US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Sound King LS</a:t>
            </a: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911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 мікрофонами </a:t>
            </a: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проведення музичних свят та розваг – 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7000 грн</a:t>
            </a:r>
            <a:r>
              <a:rPr lang="uk-UA" sz="2000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42" y="422409"/>
            <a:ext cx="4622222" cy="61629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59" y="1348356"/>
            <a:ext cx="3813464" cy="508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91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5709" y="393271"/>
            <a:ext cx="6096000" cy="750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Мережа груп</a:t>
            </a:r>
            <a:endParaRPr lang="en-US" sz="4000" b="1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20982" y="1568072"/>
            <a:ext cx="102246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групи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раннього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віку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  до 3 </a:t>
            </a:r>
            <a:r>
              <a:rPr lang="ru-RU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років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), одна з </a:t>
            </a:r>
            <a:r>
              <a:rPr lang="ru-RU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яких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інклюзивна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ru-RU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груп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дошкільного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віку</a:t>
            </a:r>
            <a:r>
              <a:rPr lang="ru-RU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 до 6 </a:t>
            </a:r>
            <a:r>
              <a:rPr lang="ru-RU" sz="2800" b="1" dirty="0" err="1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років</a:t>
            </a:r>
            <a:r>
              <a:rPr lang="ru-RU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800" b="1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r"/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err="1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Ясла</a:t>
            </a:r>
            <a:r>
              <a:rPr lang="ru-RU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-садок </a:t>
            </a:r>
            <a:r>
              <a:rPr lang="ru-RU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відвідувало</a:t>
            </a:r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206 </a:t>
            </a:r>
            <a:r>
              <a:rPr lang="ru-RU" sz="2800" b="1" dirty="0" err="1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endParaRPr lang="ru-RU" sz="2800" b="1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343985"/>
            <a:ext cx="2895709" cy="219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00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397" y="1451580"/>
            <a:ext cx="6096000" cy="28884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2000" b="1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uk-UA" sz="2400" b="1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uk-UA" sz="2400" b="1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Перемогу </a:t>
            </a:r>
            <a:r>
              <a:rPr lang="uk-UA" sz="24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 </a:t>
            </a:r>
            <a:r>
              <a:rPr lang="uk-UA" sz="24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</a:t>
            </a:r>
            <a:r>
              <a:rPr lang="uk-UA" sz="24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«Безпека дитинства – турбота дорослих» на суму </a:t>
            </a:r>
            <a:r>
              <a:rPr lang="uk-UA" sz="24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195000 грн.. </a:t>
            </a:r>
            <a:endParaRPr lang="en-US" sz="2400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lang="uk-UA" sz="2000" b="1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Громадський бюджет Херсон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7" y="5028405"/>
            <a:ext cx="1676303" cy="16763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7975" y="308960"/>
            <a:ext cx="6096000" cy="11426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 вересні ясла-садок взяв участь у міському </a:t>
            </a:r>
            <a:r>
              <a:rPr lang="uk-UA" sz="20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проєкті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«Громадський бюджет 2020» з трьома </a:t>
            </a:r>
            <a:r>
              <a:rPr lang="uk-UA" sz="20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проєктами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834" y="160338"/>
            <a:ext cx="4627512" cy="65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64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637" y="268451"/>
            <a:ext cx="480752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рганізація харчування</a:t>
            </a:r>
            <a:endParaRPr lang="en-US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637" y="1963494"/>
            <a:ext cx="7426036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41300" algn="just">
              <a:lnSpc>
                <a:spcPts val="1610"/>
              </a:lnSpc>
              <a:spcBef>
                <a:spcPts val="1200"/>
              </a:spcBef>
              <a:spcAft>
                <a:spcPts val="0"/>
              </a:spcAft>
              <a:tabLst>
                <a:tab pos="450215" algn="l"/>
              </a:tabLst>
            </a:pPr>
            <a:endParaRPr lang="en-US" sz="2000" b="1" dirty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</a:endParaRPr>
          </a:p>
          <a:p>
            <a:pPr indent="-241300" algn="just">
              <a:lnSpc>
                <a:spcPts val="1610"/>
              </a:lnSpc>
              <a:spcBef>
                <a:spcPts val="1200"/>
              </a:spcBef>
              <a:spcAft>
                <a:spcPts val="0"/>
              </a:spcAft>
              <a:tabLst>
                <a:tab pos="450215" algn="l"/>
              </a:tabLst>
            </a:pPr>
            <a:r>
              <a:rPr lang="ru-RU" sz="2200" b="1" dirty="0" err="1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Затверджена</a:t>
            </a:r>
            <a:r>
              <a:rPr lang="ru-RU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вартість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харчування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на один день - 34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грн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.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на одну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дитину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в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групах раннього віту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та 50 грн. в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групах дошкільного віку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(60%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вартості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сплачували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батьки,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решту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–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Херсонська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міська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рада</a:t>
            </a:r>
            <a:r>
              <a:rPr lang="ru-RU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).</a:t>
            </a:r>
          </a:p>
          <a:p>
            <a:pPr indent="-241300" algn="just">
              <a:lnSpc>
                <a:spcPts val="1610"/>
              </a:lnSpc>
              <a:spcBef>
                <a:spcPts val="1200"/>
              </a:spcBef>
              <a:spcAft>
                <a:spcPts val="0"/>
              </a:spcAft>
              <a:tabLst>
                <a:tab pos="450215" algn="l"/>
              </a:tabLst>
            </a:pPr>
            <a:endParaRPr lang="en-US" sz="2000" b="1" dirty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5637" y="3670744"/>
            <a:ext cx="7426036" cy="1151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41300" algn="just">
              <a:lnSpc>
                <a:spcPts val="1610"/>
              </a:lnSpc>
              <a:spcBef>
                <a:spcPts val="1200"/>
              </a:spcBef>
              <a:spcAft>
                <a:spcPts val="0"/>
              </a:spcAft>
              <a:tabLst>
                <a:tab pos="450215" algn="l"/>
              </a:tabLst>
            </a:pP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З пільгових категорій безкоштовно харчувалися 15 дітей, з них: діти з сімей учасників АТО – 10, діти з інвалідністю – 3, діти з малозабезпечених сімей – 2; 50% – 12 дітей з багатодітних родин.</a:t>
            </a:r>
            <a:endParaRPr lang="en-US" sz="2200" b="1" dirty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5637" y="1017081"/>
            <a:ext cx="7426036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41300" algn="just">
              <a:lnSpc>
                <a:spcPts val="1610"/>
              </a:lnSpc>
              <a:spcBef>
                <a:spcPts val="1200"/>
              </a:spcBef>
              <a:spcAft>
                <a:spcPts val="0"/>
              </a:spcAft>
              <a:tabLst>
                <a:tab pos="450215" algn="l"/>
              </a:tabLst>
            </a:pP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У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яслах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-садку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дотримувався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триразовий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режим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збалансованого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харчування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. В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оздоровчий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період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в меню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введено другий сніданок, а саме: фрукти, соки.</a:t>
            </a:r>
          </a:p>
        </p:txBody>
      </p:sp>
      <p:pic>
        <p:nvPicPr>
          <p:cNvPr id="16386" name="Picture 2" descr="Організація харчування – Дошкільний навчальний заклад (ясла-садок)  комбінованого типу № 188 &amp;quot;Червона гвоздика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7" y="4822341"/>
            <a:ext cx="1487950" cy="182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673" y="268451"/>
            <a:ext cx="4228435" cy="31713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326" y="3799894"/>
            <a:ext cx="3893127" cy="291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42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328" y="1152619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Минулоріч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середній</a:t>
            </a: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показник</a:t>
            </a: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виконання</a:t>
            </a: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норм </a:t>
            </a:r>
            <a:r>
              <a:rPr lang="ru-RU" sz="20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харчування</a:t>
            </a: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(</a:t>
            </a:r>
            <a:r>
              <a:rPr lang="ru-RU" sz="20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основні</a:t>
            </a: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продукти</a:t>
            </a: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) становив 97%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, що на 2% більше, ніж у попередньому навчальному році. </a:t>
            </a:r>
            <a:endParaRPr lang="uk-UA" sz="2000" b="1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</a:endParaRPr>
          </a:p>
          <a:p>
            <a:endParaRPr lang="uk-UA" sz="2000" b="1" dirty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9383" y="39048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Виконання норм харчування</a:t>
            </a:r>
            <a:endParaRPr lang="en-US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89433" y="462860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На 100% було виконано такі види продуктів: м’ясо, риба, яйця, цукор, олія, крупи, сир твердий та кисломолочний, картопля. </a:t>
            </a:r>
            <a:endParaRPr lang="en-US" sz="20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40" y="390481"/>
            <a:ext cx="3697022" cy="42196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42" y="2500309"/>
            <a:ext cx="3621480" cy="40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59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6328" y="266090"/>
            <a:ext cx="6096000" cy="57169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Відкрито інклюзивну групу</a:t>
            </a:r>
            <a:endParaRPr lang="en-US" sz="2800" b="1" dirty="0">
              <a:solidFill>
                <a:srgbClr val="00206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1782" y="1263618"/>
            <a:ext cx="6096000" cy="468205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 яслах-садку було створено освітні умови для навчання, соціальної адаптації та інтеграції в суспільство дитини з особливими освітніми потребами (далі – ООП). </a:t>
            </a:r>
            <a:r>
              <a:rPr lang="uk-UA" sz="20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Минулоріч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відкрито інклюзивну групу, яку забезпечено фахівцями для реалізації інклюзивного навчання. Створено команду психолого-педагогічного супроводу, яка взаємодіяла з батьками дитини з ООП та </a:t>
            </a:r>
            <a:r>
              <a:rPr lang="uk-UA" sz="20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інклюзивно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-ресурсним центром Херсонської міської ради. Індивідуальну програму розвитку дитини з ООП розроблено за участі батьків.</a:t>
            </a:r>
            <a:endParaRPr lang="en-US" sz="2000" b="1" dirty="0">
              <a:solidFill>
                <a:srgbClr val="00206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46" y="1655619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27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29345" y="293799"/>
            <a:ext cx="71628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Освітні та парціальні програми</a:t>
            </a:r>
            <a:endParaRPr lang="en-US" sz="2800" b="1" dirty="0">
              <a:solidFill>
                <a:srgbClr val="00206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Заклад дошкільної освіти № 32 м. Кременчук - Освітня програ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35" y="881652"/>
            <a:ext cx="4016311" cy="557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0764" y="2869773"/>
            <a:ext cx="6941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Організація </a:t>
            </a:r>
            <a:r>
              <a:rPr lang="uk-UA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освітнього процесу </a:t>
            </a:r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здійснювалася    за </a:t>
            </a:r>
            <a:r>
              <a:rPr lang="uk-UA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освітньою програмою для дітей від 2 до 7 років «Дитина</a:t>
            </a:r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»</a:t>
            </a:r>
            <a:endParaRPr lang="en-US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30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837" y="3211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Організація корекційно-педагогічної роботи для дітей з ООП здійснювалася за програмою розвитку дітей дошкільного віку зі зниженим слухом «Стежки у світ».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24" y="1521492"/>
            <a:ext cx="3484152" cy="4953771"/>
          </a:xfrm>
          <a:prstGeom prst="rect">
            <a:avLst/>
          </a:prstGeom>
        </p:spPr>
      </p:pic>
      <p:pic>
        <p:nvPicPr>
          <p:cNvPr id="4" name="Picture 2" descr="Грайлик. Програма з організації театралізованої діяльності в дошкільному  навчальному закладі • Мандрівец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413" y="321161"/>
            <a:ext cx="3550847" cy="49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96000" y="54196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Робота театрального гуртка «Театральна мозаїка» здійснювалася за парціальною програмою з організації театралізованої діяльності «</a:t>
            </a:r>
            <a:r>
              <a:rPr lang="uk-UA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Грайлик</a:t>
            </a: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</a:rPr>
              <a:t>».</a:t>
            </a:r>
            <a:endParaRPr lang="en-US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08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5746" y="1388308"/>
            <a:ext cx="6096000" cy="25583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000" b="1" u="sng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На безоплатній </a:t>
            </a:r>
            <a:r>
              <a:rPr lang="uk-UA" sz="2000" b="1" u="sng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основі: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гурток театрального спрямування «Театральна мозаїка» та художньо-естетичного – «Умілі рученята» (відвідування склало 72% та у порівнянні з минулим роком залишилося сталим</a:t>
            </a: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) 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endParaRPr lang="uk-UA" sz="2000" b="1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1273" y="155254"/>
            <a:ext cx="6096000" cy="9975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6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Додаткові організаційні форми освітнього процесу</a:t>
            </a:r>
            <a:endParaRPr lang="en-US" sz="2600" b="1" dirty="0">
              <a:solidFill>
                <a:srgbClr val="00206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47855" y="3493988"/>
            <a:ext cx="6096000" cy="2204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000" b="1" u="sng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На платній основі: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спортивно-оздоровчий «Малятко-</a:t>
            </a:r>
            <a:r>
              <a:rPr lang="uk-UA" sz="20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здоров'ятко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»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(відвідування  склало 35</a:t>
            </a: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%,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порівняно з минулим роком залишилося сталим)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та з англійської мови  «</a:t>
            </a:r>
            <a:r>
              <a:rPr lang="uk-UA" sz="20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English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</a:t>
            </a:r>
            <a:r>
              <a:rPr lang="uk-UA" sz="20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kids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»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(відвідування склало 28%, що на 2% менше, ніж торік)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. </a:t>
            </a:r>
            <a:endParaRPr lang="en-US" sz="2000" b="1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1" y="354255"/>
            <a:ext cx="3861954" cy="2896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6" y="3676650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93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554" y="171401"/>
            <a:ext cx="5902036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 номінації «Співоче сузір’я» </a:t>
            </a: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(співи) у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міському конкурсі для дошкільників «Крок до зірок</a:t>
            </a: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0215" algn="l"/>
              </a:tabLst>
            </a:pPr>
            <a:endParaRPr lang="uk-UA" sz="2000" b="1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endParaRPr lang="uk-UA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91971" y="1361819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у міській виставці композицій </a:t>
            </a:r>
            <a:endParaRPr lang="uk-UA" sz="2000" b="1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Різдвяна феєрія»</a:t>
            </a:r>
          </a:p>
        </p:txBody>
      </p:sp>
      <p:pic>
        <p:nvPicPr>
          <p:cNvPr id="7" name="Picture 2" descr="https://yasli-sad18.ks.ua/data/photo/full/5fec92fde4c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644" y="2474257"/>
            <a:ext cx="5347854" cy="321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22" y="1361819"/>
            <a:ext cx="36639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67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3825" y="300249"/>
            <a:ext cx="5237331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 другому міському он-лайн </a:t>
            </a:r>
            <a:endParaRPr lang="uk-UA" sz="2000" b="1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Фестивалі для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дошкільників </a:t>
            </a:r>
            <a:endParaRPr lang="uk-UA" sz="2000" b="1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Літературні намистинки</a:t>
            </a: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uk-UA" sz="2000" b="1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yasli-sad18.ks.ua/data/photo/full/602cdb3ee1b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6" y="1454411"/>
            <a:ext cx="5267804" cy="29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76109" y="300249"/>
            <a:ext cx="6096000" cy="7886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у міському конкурсі для дошкільників «Світ очима дітей» </a:t>
            </a:r>
          </a:p>
        </p:txBody>
      </p:sp>
      <p:pic>
        <p:nvPicPr>
          <p:cNvPr id="6" name="Picture 2" descr="https://yasli-sad18.ks.ua/data/photo/full/6066aae7c5e5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370" y="1088926"/>
            <a:ext cx="3856903" cy="545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yasli-sad18.ks.ua/data/photo/full/6065f0193b8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575" y="3819761"/>
            <a:ext cx="3627490" cy="272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863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9392" y="341814"/>
            <a:ext cx="718144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</a:t>
            </a:r>
            <a:r>
              <a:rPr lang="uk-UA" sz="24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Міжнародному занятті доброти </a:t>
            </a:r>
            <a:endParaRPr lang="uk-UA" sz="2400" b="1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yasli-sad18.ks.ua/data/photo/full/603cd9a58891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4" b="10927"/>
          <a:stretch/>
        </p:blipFill>
        <p:spPr bwMode="auto">
          <a:xfrm>
            <a:off x="312707" y="2131552"/>
            <a:ext cx="3827407" cy="33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yasli-sad18.ks.ua/data/photo/full/603cd9b36fe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796" y="600346"/>
            <a:ext cx="2892425" cy="385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8671" y="775047"/>
            <a:ext cx="3294568" cy="465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85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23238" y="196335"/>
            <a:ext cx="52469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Створення комфортного </a:t>
            </a:r>
            <a:endParaRPr lang="uk-UA" sz="2800" b="1" dirty="0" smtClean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та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безпечного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середовища </a:t>
            </a:r>
            <a:endParaRPr lang="en-US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3" y="673388"/>
            <a:ext cx="4238003" cy="2384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4" y="1149015"/>
            <a:ext cx="3740726" cy="2805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2" y="3461327"/>
            <a:ext cx="4238003" cy="3178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67" y="1445204"/>
            <a:ext cx="3738825" cy="28041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77" y="4038597"/>
            <a:ext cx="3574473" cy="2680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67" y="4544085"/>
            <a:ext cx="3725769" cy="20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53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yasli-sad18.ks.ua/data/photo/full/60b6180b689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6" y="2304618"/>
            <a:ext cx="64008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399" y="279522"/>
            <a:ext cx="7024255" cy="135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</a:t>
            </a:r>
            <a:r>
              <a:rPr lang="uk-UA" sz="24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команди дітей  ясел-садка у міській спартакіаді для дошкільників «Крок до Олімпу</a:t>
            </a:r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en-US" sz="2400" b="1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https://yasli-sad18.ks.ua/data/photo/full/60b8dc8bc9f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858" y="279522"/>
            <a:ext cx="4549632" cy="643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535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109" y="143362"/>
            <a:ext cx="6096000" cy="17204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часть </a:t>
            </a: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Всеукраїнському </a:t>
            </a:r>
            <a:r>
              <a:rPr lang="uk-UA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Лайт</a:t>
            </a: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-конкурсі «Весняні барви нашого ЗДО»-2021: </a:t>
            </a:r>
            <a:r>
              <a:rPr lang="uk-UA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1 </a:t>
            </a: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рейтингове місце серед 100 кращих закладів дошкільної освіти України</a:t>
            </a:r>
            <a:r>
              <a:rPr lang="uk-UA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94" y="1475995"/>
            <a:ext cx="3724415" cy="52871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15891" y="5161214"/>
            <a:ext cx="6096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</a:t>
            </a: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Лайт</a:t>
            </a: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-конкурсі на краще оформлення зовнішньої території:           </a:t>
            </a:r>
            <a:r>
              <a:rPr lang="uk-UA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2 </a:t>
            </a: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рейтингове місце </a:t>
            </a:r>
            <a:r>
              <a:rPr lang="uk-UA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 </a:t>
            </a: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кращих </a:t>
            </a:r>
            <a:endParaRPr lang="uk-UA" b="1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 </a:t>
            </a: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України; </a:t>
            </a:r>
          </a:p>
        </p:txBody>
      </p:sp>
      <p:pic>
        <p:nvPicPr>
          <p:cNvPr id="7" name="Picture 4" descr="https://yasli-sad18.ks.ua/data/photo/full/5f96c85ddcfd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494" y="171201"/>
            <a:ext cx="3625556" cy="49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381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3163" y="310424"/>
            <a:ext cx="9462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Колектив</a:t>
            </a: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ясел</a:t>
            </a:r>
            <a:r>
              <a:rPr lang="ru-RU" sz="20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-садка, </a:t>
            </a:r>
            <a:r>
              <a:rPr lang="ru-RU" sz="2000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спільно</a:t>
            </a:r>
            <a:r>
              <a:rPr lang="ru-RU" sz="20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з батьками та </a:t>
            </a:r>
            <a:r>
              <a:rPr lang="ru-RU" sz="2000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вихованцями</a:t>
            </a:r>
            <a:r>
              <a:rPr lang="ru-RU" sz="20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, </a:t>
            </a: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взяв участь в </a:t>
            </a:r>
            <a:r>
              <a:rPr lang="ru-RU" sz="2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екологічній</a:t>
            </a: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акції</a:t>
            </a: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 з </a:t>
            </a:r>
            <a:r>
              <a:rPr lang="ru-RU" sz="2000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прибирання</a:t>
            </a:r>
            <a:r>
              <a:rPr lang="ru-RU" sz="20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паркової</a:t>
            </a: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зони</a:t>
            </a:r>
            <a:r>
              <a:rPr lang="ru-RU" sz="2000" b="1" dirty="0">
                <a:solidFill>
                  <a:srgbClr val="002060"/>
                </a:solidFill>
                <a:latin typeface="Segoe Print" panose="02000600000000000000" pitchFamily="2" charset="0"/>
              </a:rPr>
              <a:t> Дубки</a:t>
            </a:r>
            <a:endParaRPr lang="ru-RU" sz="2000" b="1" dirty="0">
              <a:solidFill>
                <a:srgbClr val="002060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13316" name="Picture 4" descr="https://yasli-sad18.ks.ua/data/photo/full/5f96cc885ceb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4"/>
          <a:stretch/>
        </p:blipFill>
        <p:spPr bwMode="auto">
          <a:xfrm>
            <a:off x="263235" y="1274618"/>
            <a:ext cx="6235396" cy="400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yasli-sad18.ks.ua/data/photo/full/5f96cc63c3a7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17617" r="14406"/>
          <a:stretch/>
        </p:blipFill>
        <p:spPr bwMode="auto">
          <a:xfrm>
            <a:off x="5805054" y="3144981"/>
            <a:ext cx="6234545" cy="353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593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9636" y="362649"/>
            <a:ext cx="821574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</a:t>
            </a:r>
            <a:r>
              <a:rPr lang="uk-UA" sz="24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 благодійній акції за підтримки міського голови «Скринька добрих справ».          </a:t>
            </a:r>
            <a:endParaRPr lang="en-US" sz="2400" b="1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s://yasli-sad18.ks.ua/data/photo/full/60016b90cdc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3" y="1537977"/>
            <a:ext cx="3649086" cy="51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yasli-sad18.ks.ua/data/photo/full/60016b8f981a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5" b="18182"/>
          <a:stretch/>
        </p:blipFill>
        <p:spPr bwMode="auto">
          <a:xfrm>
            <a:off x="8312425" y="1537977"/>
            <a:ext cx="3685911" cy="516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yasli-sad18.ks.ua/data/photo/full/60016b8e3075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0" r="20951"/>
          <a:stretch/>
        </p:blipFill>
        <p:spPr bwMode="auto">
          <a:xfrm>
            <a:off x="4122520" y="2563090"/>
            <a:ext cx="3859493" cy="29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221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yasli-sad18.ks.ua/data/photo/full/609cf6f47217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0"/>
          <a:stretch/>
        </p:blipFill>
        <p:spPr bwMode="auto">
          <a:xfrm>
            <a:off x="6506295" y="3419123"/>
            <a:ext cx="4998317" cy="33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193" y="868922"/>
            <a:ext cx="6096000" cy="5032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630555" algn="l"/>
              </a:tabLst>
            </a:pPr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Фізкультурно-оздоровча робота</a:t>
            </a:r>
            <a:endParaRPr lang="en-US" sz="2400" b="1" dirty="0">
              <a:solidFill>
                <a:srgbClr val="00206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s://yasli-sad18.ks.ua/data/photo/full/609cf7650c5d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4"/>
          <a:stretch/>
        </p:blipFill>
        <p:spPr bwMode="auto">
          <a:xfrm>
            <a:off x="275312" y="2244971"/>
            <a:ext cx="5690655" cy="369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yasli-sad18.ks.ua/data/content/metoduchna/atestaciya%202021/IMG_20201216_0901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" t="5913" r="851" b="18920"/>
          <a:stretch/>
        </p:blipFill>
        <p:spPr bwMode="auto">
          <a:xfrm>
            <a:off x="6115193" y="397867"/>
            <a:ext cx="5389419" cy="23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075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839" y="98417"/>
            <a:ext cx="10515600" cy="660111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Моніторинг засвоєння знань</a:t>
            </a:r>
            <a:endParaRPr lang="en-US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366" t="21118" r="9643" b="23833"/>
          <a:stretch/>
        </p:blipFill>
        <p:spPr>
          <a:xfrm>
            <a:off x="1436095" y="758528"/>
            <a:ext cx="9405088" cy="3550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8259" t="38542" r="9644" b="48730"/>
          <a:stretch/>
        </p:blipFill>
        <p:spPr>
          <a:xfrm>
            <a:off x="1436095" y="4259887"/>
            <a:ext cx="9405088" cy="8197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364" t="64110" r="9643" b="14110"/>
          <a:stretch/>
        </p:blipFill>
        <p:spPr>
          <a:xfrm>
            <a:off x="1436095" y="5079668"/>
            <a:ext cx="9405088" cy="14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13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636" y="585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Готовність випускників до Нової Української школи</a:t>
            </a:r>
            <a:endParaRPr lang="en-US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166" y="3507667"/>
            <a:ext cx="3950308" cy="296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18" y="1384083"/>
            <a:ext cx="3879607" cy="290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8" y="4431138"/>
            <a:ext cx="4008162" cy="225514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73" y="925851"/>
            <a:ext cx="3255693" cy="244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3840" r="32893" b="4125"/>
          <a:stretch/>
        </p:blipFill>
        <p:spPr>
          <a:xfrm>
            <a:off x="4793672" y="1801091"/>
            <a:ext cx="2826327" cy="40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91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0816" y="355667"/>
            <a:ext cx="894734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Моніторинг готовності випускників до НУШ</a:t>
            </a:r>
            <a:endParaRPr lang="en-US" sz="2800" b="1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365" t="24126" r="9750" b="46104"/>
          <a:stretch/>
        </p:blipFill>
        <p:spPr>
          <a:xfrm>
            <a:off x="817416" y="1330036"/>
            <a:ext cx="10654145" cy="2064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8365" t="51420" r="9750" b="13921"/>
          <a:stretch/>
        </p:blipFill>
        <p:spPr>
          <a:xfrm>
            <a:off x="817416" y="3394364"/>
            <a:ext cx="10654145" cy="253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57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1999" y="1729556"/>
            <a:ext cx="6096000" cy="39857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630555" algn="l"/>
              </a:tabLst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Було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обстежено 62 дітей, з них  –  19 дітей-логопатів. </a:t>
            </a:r>
            <a:endParaRPr lang="en-US" sz="2000" b="1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сьогодні: 12 дітей з виправленим мовленням; 3 – залишаються для подальшої корекційної роботи у яслах-садку; 4 – направлено під контроль до шкільного логопеда для подальшої корекції зі </a:t>
            </a:r>
            <a:r>
              <a:rPr lang="uk-UA" sz="20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звуковимови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Сімом дітям надавалися багаторазові консультації щодо постановки звуків в залежності від мовленнєвих порушень. </a:t>
            </a:r>
            <a:endParaRPr lang="en-US" sz="2000" b="1" dirty="0">
              <a:solidFill>
                <a:srgbClr val="00206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6280" y="237944"/>
            <a:ext cx="91994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Упродовж року у яслах-садку  функціонував логопедичний пункт для дітей </a:t>
            </a:r>
            <a:endParaRPr lang="uk-UA" sz="2400" b="1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старшого </a:t>
            </a:r>
            <a:r>
              <a:rPr lang="uk-UA" sz="24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дошкільного </a:t>
            </a:r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endParaRPr lang="en-US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18434" name="Picture 2" descr="Коли потрібно звернутися до логопеда? - ДНЗ №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611" y="1129744"/>
            <a:ext cx="444817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408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7419" y="390345"/>
            <a:ext cx="111806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Кількісний склад педагогічних працівників </a:t>
            </a:r>
            <a:endParaRPr lang="uk-UA" sz="2800" b="1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кладався з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педагогів: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1055" y="1816903"/>
            <a:ext cx="762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повною </a:t>
            </a:r>
            <a:r>
              <a:rPr lang="uk-UA" sz="24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вищою освітою працювали 16 педагогів (80%), з них: </a:t>
            </a:r>
            <a:endParaRPr lang="uk-UA" sz="2400" b="1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спеціаліст вищої категорії» – 5 (25%); </a:t>
            </a:r>
            <a:endParaRPr lang="uk-UA" sz="2400" b="1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спеціаліст першої категорії» – 5 (25%); </a:t>
            </a:r>
            <a:endParaRPr lang="uk-UA" sz="2400" b="1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спеціаліст другої категорії» – 3 (15%); </a:t>
            </a:r>
            <a:endParaRPr lang="uk-UA" sz="2400" b="1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24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базовою вищою освітою – 4 (20%). </a:t>
            </a:r>
            <a:endParaRPr lang="en-US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393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84836" y="467888"/>
            <a:ext cx="70054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М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атеріально-технічне забезпечення</a:t>
            </a:r>
          </a:p>
          <a:p>
            <a:pPr algn="r"/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Бюджетні кошти:</a:t>
            </a:r>
          </a:p>
          <a:p>
            <a:endParaRPr lang="en-US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6362" y="1488107"/>
            <a:ext cx="8409709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300" b="1" u="sng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е</a:t>
            </a:r>
            <a:r>
              <a:rPr lang="uk-UA" sz="23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нергопостачання </a:t>
            </a:r>
            <a:r>
              <a:rPr lang="uk-UA" sz="23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– 183301,47 грн.; </a:t>
            </a:r>
            <a:endParaRPr lang="uk-UA" sz="2300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3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демонтаж</a:t>
            </a:r>
            <a:r>
              <a:rPr lang="uk-UA" sz="23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, повірка та встановлення електричного лічильника – </a:t>
            </a:r>
            <a:r>
              <a:rPr lang="uk-UA" sz="23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11503,82 грн</a:t>
            </a:r>
            <a:r>
              <a:rPr lang="uk-UA" sz="2300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.;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3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капітальний </a:t>
            </a:r>
            <a:r>
              <a:rPr lang="uk-UA" sz="23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ремонт газової котельні, придбання та встановлення модуля нагріву МН-100 та комплектуючих до нього – </a:t>
            </a:r>
            <a:r>
              <a:rPr lang="uk-UA" sz="23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308440,00 грн</a:t>
            </a:r>
            <a:r>
              <a:rPr lang="uk-UA" sz="2300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.;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3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постачання </a:t>
            </a:r>
            <a:r>
              <a:rPr lang="uk-UA" sz="23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природного газу </a:t>
            </a:r>
            <a:r>
              <a:rPr lang="uk-UA" sz="23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– 282379,20 грн.; </a:t>
            </a:r>
            <a:r>
              <a:rPr lang="uk-UA" sz="23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розподіл природного газу – </a:t>
            </a:r>
            <a:r>
              <a:rPr lang="uk-UA" sz="23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43225,55грн</a:t>
            </a:r>
            <a:r>
              <a:rPr lang="uk-UA" sz="2300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.;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3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обслуговування </a:t>
            </a:r>
            <a:r>
              <a:rPr lang="uk-UA" sz="23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газових мереж – </a:t>
            </a:r>
            <a:r>
              <a:rPr lang="uk-UA" sz="23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4446,44 грн.; </a:t>
            </a:r>
            <a:endParaRPr lang="uk-UA" sz="2300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3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технічне </a:t>
            </a:r>
            <a:r>
              <a:rPr lang="uk-UA" sz="23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обслуговування та робота котельні – </a:t>
            </a:r>
            <a:r>
              <a:rPr lang="uk-UA" sz="23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38509,74 грн.; </a:t>
            </a:r>
            <a:endParaRPr lang="en-US" sz="23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455" y="4292713"/>
            <a:ext cx="3810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49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364" y="1669121"/>
            <a:ext cx="6096000" cy="135678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241300" algn="just">
              <a:lnSpc>
                <a:spcPts val="1610"/>
              </a:lnSpc>
              <a:spcBef>
                <a:spcPts val="1200"/>
              </a:spcBef>
              <a:spcAft>
                <a:spcPts val="0"/>
              </a:spcAft>
              <a:tabLst>
                <a:tab pos="450215" algn="l"/>
                <a:tab pos="540385" algn="l"/>
              </a:tabLst>
            </a:pP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П</a:t>
            </a: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едагогічний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колектив ясел-садка </a:t>
            </a: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взяв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участь в онлайн режимі в пленер-практикумах з провідним педагогом та науковцем, доцентом ХНПУ ім. Г. Сковороди, </a:t>
            </a:r>
            <a:r>
              <a:rPr lang="uk-UA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ігромайстром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Миколою </a:t>
            </a: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ШУТЕМ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20635" y="343608"/>
            <a:ext cx="79732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Підвищення рівня професійної майстерності педагогічних працівників</a:t>
            </a:r>
            <a:endParaRPr lang="uk-UA" sz="2800" b="1" dirty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08073" y="4449291"/>
            <a:ext cx="6096000" cy="156196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241300" algn="just">
              <a:lnSpc>
                <a:spcPts val="1610"/>
              </a:lnSpc>
              <a:spcBef>
                <a:spcPts val="1200"/>
              </a:spcBef>
              <a:spcAft>
                <a:spcPts val="0"/>
              </a:spcAft>
              <a:tabLst>
                <a:tab pos="450215" algn="l"/>
                <a:tab pos="540385" algn="l"/>
              </a:tabLst>
            </a:pPr>
            <a:r>
              <a:rPr lang="ru-RU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В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онлайн-режимі, на платформі 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ZOOM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, відбулась зустріч педагогів з кандидатом психологічних наук, членом авторської групи Ольгою 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БА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Й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ЄР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, яка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презентувала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оновлений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Базовий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компонент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дошкільної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освіти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як </a:t>
            </a:r>
            <a:r>
              <a:rPr lang="ru-RU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Державний</a:t>
            </a:r>
            <a:r>
              <a:rPr lang="ru-RU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стандарт</a:t>
            </a:r>
            <a:endParaRPr lang="en-US" sz="2200" b="1" dirty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20484" name="Picture 4" descr="https://yasli-sad18.ks.ua/data/photo/full/600fdba2a85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64" y="1458157"/>
            <a:ext cx="4904509" cy="27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yasli-sad18.ks.ua/data/photo/full/600a74aed83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4" y="3252470"/>
            <a:ext cx="4904510" cy="27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230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73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Підвищення рівня професійної </a:t>
            </a: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майстерності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педагогічних працівників</a:t>
            </a:r>
            <a:b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130" y="4520690"/>
            <a:ext cx="1823963" cy="2579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3513" y="670540"/>
            <a:ext cx="1716580" cy="2427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3420" y="670540"/>
            <a:ext cx="1716580" cy="24278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1233" y="4512201"/>
            <a:ext cx="1864939" cy="26377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1462" y="2448134"/>
            <a:ext cx="1915056" cy="27085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9" y="173680"/>
            <a:ext cx="1816424" cy="25690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024" y="3089004"/>
            <a:ext cx="2360738" cy="33389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3663" y="2422479"/>
            <a:ext cx="1951333" cy="27598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7710" y="670542"/>
            <a:ext cx="1716579" cy="24278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173" y="3053448"/>
            <a:ext cx="2385878" cy="33745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672" y="173680"/>
            <a:ext cx="1816424" cy="25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46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18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Дослідницький </a:t>
            </a:r>
            <a:r>
              <a:rPr lang="uk-UA" sz="2800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проєкт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Всеукраїнського рівня</a:t>
            </a:r>
            <a:endParaRPr lang="en-US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1891" y="1690689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Третій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рік поспіль педагоги старших груп №1, №2, №3 були учасниками в дослідницькому </a:t>
            </a:r>
            <a:r>
              <a:rPr lang="uk-UA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проєкті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всеукраїнського рівня за темою «Оптимізація освітнього процесу за допомогою мнемотехніки як сучасної технології ефективного засвоєння нової інформації» на базі закладів дошкільної та загальної середньої освіти України на 2018-2023 роки. </a:t>
            </a:r>
            <a:endParaRPr lang="en-US" sz="22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3074" name="Picture 2" descr="Книга «Мнемотехніка. Технологія ефективного засвоєння інформації в умовах  сучасної освіти. Навчально-методичний посібник» Геннадий Чепурный купить на  YAKABOO.ua | 978-966-634-985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522" y="1088591"/>
            <a:ext cx="3950278" cy="560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851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2281" y="166689"/>
            <a:ext cx="11201400" cy="175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Договір про співпрацю з </a:t>
            </a:r>
            <a:r>
              <a:rPr lang="uk-UA" b="1" spc="-5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Інститутом психології імені Г.С. Костюка НАПН України </a:t>
            </a:r>
            <a:r>
              <a:rPr lang="uk-UA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наукового дослідження «Готовність дитини старшого дошкільного віку до навчання в умовах реформування української школи»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uk-UA" sz="2000" b="1" dirty="0" smtClean="0">
              <a:solidFill>
                <a:srgbClr val="00206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uk-UA" sz="2000" b="1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35" y="1272481"/>
            <a:ext cx="7897091" cy="541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256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7819" y="1866237"/>
            <a:ext cx="6096000" cy="35859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0215" algn="l"/>
              </a:tabLst>
            </a:pPr>
            <a:r>
              <a:rPr lang="uk-UA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оновлено </a:t>
            </a: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методичну літературу та посібники відповідно до освітньої програми «Дитина» на 100%; </a:t>
            </a:r>
            <a:endParaRPr lang="uk-UA" b="1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0215" algn="l"/>
              </a:tabLst>
            </a:pPr>
            <a:r>
              <a:rPr lang="uk-UA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придбано </a:t>
            </a:r>
            <a:r>
              <a:rPr lang="uk-UA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електронні версії періодичних видань «Бібліотечка вихователя дитячого садка», «Вихователь-методист дошкільного закладу», «Практика управління дошкільним закладом», «Музичний керівник», «Методична скарбничка вихователя», «Практичний психолог», «Медична сестра дошкільного закладу».</a:t>
            </a:r>
            <a:endParaRPr lang="en-US" b="1" dirty="0">
              <a:solidFill>
                <a:srgbClr val="00206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2728" y="30721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Методичний кабінет </a:t>
            </a:r>
            <a:r>
              <a:rPr lang="uk-UA" sz="20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оснащено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необхідним матеріалом для </a:t>
            </a: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повноцінної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 педагогів: </a:t>
            </a:r>
            <a:endParaRPr lang="en-US" sz="20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0"/>
          <a:stretch/>
        </p:blipFill>
        <p:spPr>
          <a:xfrm>
            <a:off x="6580909" y="1866237"/>
            <a:ext cx="5264728" cy="356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31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61" y="247368"/>
            <a:ext cx="3795975" cy="28469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4" y="2564064"/>
            <a:ext cx="3777687" cy="1741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61" y="3657305"/>
            <a:ext cx="3795975" cy="2846981"/>
          </a:xfrm>
          <a:prstGeom prst="rect">
            <a:avLst/>
          </a:prstGeom>
        </p:spPr>
      </p:pic>
      <p:pic>
        <p:nvPicPr>
          <p:cNvPr id="6" name="Picture 2" descr="https://yasli-sad18.ks.ua/data/photo/full/5eeb2394854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181" y="247368"/>
            <a:ext cx="2875901" cy="62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yasli-sad18.ks.ua/data/photo/full/5f96d157e2cb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0" y="4531463"/>
            <a:ext cx="3716892" cy="209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yasli-sad18.ks.ua/data/photo/full/5f76d6259b37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5" y="247368"/>
            <a:ext cx="3777687" cy="212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762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Дякуємо за співпрацю – Дошкільний навчальний заклад №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858" y="1837892"/>
            <a:ext cx="4762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8308" y="129338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Шановні батьки!</a:t>
            </a:r>
            <a:br>
              <a:rPr lang="uk-UA" sz="60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</a:br>
            <a:endParaRPr lang="en-US" sz="60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9090" y="4923993"/>
            <a:ext cx="84545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>
                <a:solidFill>
                  <a:srgbClr val="002060"/>
                </a:solidFill>
                <a:latin typeface="Segoe Print" panose="02000600000000000000" pitchFamily="2" charset="0"/>
              </a:rPr>
              <a:t>за плідну співпрацю!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582084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4181" y="1609775"/>
            <a:ext cx="8936183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3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водопостачання та водовідведення – </a:t>
            </a:r>
            <a:r>
              <a:rPr lang="uk-UA" sz="2300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24760,16 грн.;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3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заробітна плата працівників – </a:t>
            </a:r>
            <a:r>
              <a:rPr lang="uk-UA" sz="2300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4204613,97 грн.;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3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харчування вихованців – </a:t>
            </a:r>
            <a:r>
              <a:rPr lang="uk-UA" sz="2300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599250,17 грн.;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3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вивіз </a:t>
            </a:r>
            <a:r>
              <a:rPr lang="uk-UA" sz="23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сміття – </a:t>
            </a:r>
            <a:r>
              <a:rPr lang="uk-UA" sz="23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3975,60 грн.; </a:t>
            </a:r>
            <a:endParaRPr lang="uk-UA" sz="2300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3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охоронні </a:t>
            </a:r>
            <a:r>
              <a:rPr lang="uk-UA" sz="23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послуги – </a:t>
            </a:r>
            <a:r>
              <a:rPr lang="uk-UA" sz="23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2500 грн.; </a:t>
            </a:r>
            <a:endParaRPr lang="uk-UA" sz="2300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3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телекомунікаційні </a:t>
            </a:r>
            <a:r>
              <a:rPr lang="uk-UA" sz="23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послуги – </a:t>
            </a:r>
            <a:r>
              <a:rPr lang="uk-UA" sz="23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5012,84 грн.; </a:t>
            </a:r>
            <a:endParaRPr lang="uk-UA" sz="2300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3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програмне </a:t>
            </a:r>
            <a:r>
              <a:rPr lang="uk-UA" sz="23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забезпечення комп’ютерної програми «</a:t>
            </a:r>
            <a:r>
              <a:rPr lang="uk-UA" sz="23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Логріс-пром</a:t>
            </a:r>
            <a:r>
              <a:rPr lang="uk-UA" sz="23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» - </a:t>
            </a:r>
            <a:r>
              <a:rPr lang="uk-UA" sz="23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12235,00 грн.; </a:t>
            </a:r>
            <a:endParaRPr lang="uk-UA" sz="2300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3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послуги </a:t>
            </a:r>
            <a:r>
              <a:rPr lang="uk-UA" sz="23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з </a:t>
            </a:r>
            <a:r>
              <a:rPr lang="uk-UA" sz="23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хостингу</a:t>
            </a:r>
            <a:r>
              <a:rPr lang="uk-UA" sz="23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та </a:t>
            </a:r>
            <a:r>
              <a:rPr lang="uk-UA" sz="23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домінгу</a:t>
            </a:r>
            <a:r>
              <a:rPr lang="uk-UA" sz="23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 – </a:t>
            </a:r>
            <a:r>
              <a:rPr lang="uk-UA" sz="23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</a:rPr>
              <a:t>2500 грн.;</a:t>
            </a:r>
            <a:endParaRPr lang="en-US" sz="23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11236" y="445762"/>
            <a:ext cx="7010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Матеріально-технічне забезпечення</a:t>
            </a:r>
          </a:p>
          <a:p>
            <a:pPr algn="r"/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Бюджетні кошти: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27" y="4143033"/>
            <a:ext cx="3810000" cy="252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59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635" y="1672273"/>
            <a:ext cx="7744691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0215" algn="l"/>
                <a:tab pos="810260" algn="l"/>
              </a:tabLst>
            </a:pP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ридбання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та встановлення протипожежних сертифікованих дверей – </a:t>
            </a:r>
            <a:r>
              <a:rPr lang="uk-UA" sz="22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12480,00 грн.; </a:t>
            </a:r>
            <a:endParaRPr lang="uk-UA" sz="2200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0215" algn="l"/>
                <a:tab pos="810260" algn="l"/>
              </a:tabLst>
            </a:pP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повірка </a:t>
            </a:r>
            <a:r>
              <a:rPr lang="uk-UA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вагів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та гирь – </a:t>
            </a:r>
            <a:r>
              <a:rPr lang="uk-UA" sz="22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1111,10 грн</a:t>
            </a:r>
            <a:r>
              <a:rPr lang="uk-UA" sz="2200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0215" algn="l"/>
                <a:tab pos="810260" algn="l"/>
              </a:tabLst>
            </a:pP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електричної плити – </a:t>
            </a:r>
            <a:r>
              <a:rPr lang="uk-UA" sz="22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300,00 грн.; </a:t>
            </a:r>
            <a:endParaRPr lang="uk-UA" sz="2200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0215" algn="l"/>
                <a:tab pos="810260" algn="l"/>
              </a:tabLst>
            </a:pP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поточний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стелі – </a:t>
            </a:r>
            <a:r>
              <a:rPr lang="uk-UA" sz="22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11050,00 грн.; </a:t>
            </a:r>
            <a:endParaRPr lang="uk-UA" sz="2200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0215" algn="l"/>
                <a:tab pos="810260" algn="l"/>
              </a:tabLst>
            </a:pP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придбання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захищених особистих електронних ключів (</a:t>
            </a:r>
            <a:r>
              <a:rPr lang="uk-UA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токіни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5 шт.) – </a:t>
            </a:r>
            <a:r>
              <a:rPr lang="uk-UA" sz="22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5227,00 грн.; </a:t>
            </a:r>
            <a:endParaRPr lang="uk-UA" sz="2200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0215" algn="l"/>
                <a:tab pos="810260" algn="l"/>
              </a:tabLst>
            </a:pP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придбання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канцтоварів – </a:t>
            </a:r>
            <a:r>
              <a:rPr lang="uk-UA" sz="22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2370,00 грн.;  </a:t>
            </a:r>
            <a:endParaRPr lang="uk-UA" sz="2200" dirty="0" smtClean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0215" algn="l"/>
                <a:tab pos="810260" algn="l"/>
              </a:tabLst>
            </a:pPr>
            <a:r>
              <a:rPr lang="uk-UA" sz="2200" b="1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 </a:t>
            </a:r>
            <a:r>
              <a:rPr lang="uk-UA" sz="2200" b="1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працівників – </a:t>
            </a:r>
            <a:r>
              <a:rPr lang="uk-UA" sz="22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892,17 грн</a:t>
            </a:r>
            <a:r>
              <a:rPr lang="uk-UA" sz="2200" dirty="0" smtClean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84763" y="348780"/>
            <a:ext cx="69549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Матеріально-технічне забезпечення</a:t>
            </a:r>
          </a:p>
          <a:p>
            <a:pPr algn="r"/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Бюджетні кошти: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27" y="4143033"/>
            <a:ext cx="3810000" cy="252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57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2681" y="217122"/>
            <a:ext cx="828269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810260" algn="l"/>
              </a:tabLst>
            </a:pP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Позабюджетні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кошти </a:t>
            </a:r>
          </a:p>
          <a:p>
            <a:pPr indent="449580" algn="r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810260" algn="l"/>
              </a:tabLst>
            </a:pP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молодша група №1 – 7600 грн.:</a:t>
            </a:r>
            <a:endParaRPr lang="en-US" sz="2800" b="1" dirty="0">
              <a:solidFill>
                <a:srgbClr val="00206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5556" y="1300496"/>
            <a:ext cx="6096000" cy="34438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9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19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афа </a:t>
            </a:r>
            <a:r>
              <a:rPr lang="uk-UA" sz="19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дидактичного матеріалу </a:t>
            </a:r>
            <a:r>
              <a:rPr lang="uk-UA" sz="19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1900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3100 </a:t>
            </a:r>
            <a:r>
              <a:rPr lang="uk-UA" sz="19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uk-UA" sz="1900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9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жалюзі </a:t>
            </a:r>
            <a:r>
              <a:rPr lang="uk-UA" sz="19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вікна для санітарної кімнати (3 шт.) – </a:t>
            </a:r>
            <a:r>
              <a:rPr lang="uk-UA" sz="1900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900 грн.</a:t>
            </a:r>
            <a:r>
              <a:rPr lang="uk-UA" sz="19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9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9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будівельні матеріали для ремонту роздягальної кімнати (шпалери, шпаклівка, клей) – </a:t>
            </a:r>
            <a:r>
              <a:rPr lang="uk-UA" sz="19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2500 грн.; </a:t>
            </a:r>
            <a:endParaRPr lang="uk-UA" sz="19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9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сантехніка </a:t>
            </a:r>
            <a:r>
              <a:rPr lang="uk-UA" sz="19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(змішувачі та комплектуючі до них) – </a:t>
            </a:r>
            <a:r>
              <a:rPr lang="uk-UA" sz="19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900 грн.; </a:t>
            </a:r>
            <a:endParaRPr lang="uk-UA" sz="19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9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заміна </a:t>
            </a:r>
            <a:r>
              <a:rPr lang="uk-UA" sz="19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дверного замка – </a:t>
            </a:r>
            <a:r>
              <a:rPr lang="uk-UA" sz="19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 грн. </a:t>
            </a:r>
            <a:endParaRPr lang="en-US" sz="1900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381" y="1300496"/>
            <a:ext cx="2372157" cy="4217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7"/>
          <a:stretch/>
        </p:blipFill>
        <p:spPr>
          <a:xfrm>
            <a:off x="6361556" y="2034787"/>
            <a:ext cx="3305825" cy="250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70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9" y="185015"/>
            <a:ext cx="11173691" cy="1325563"/>
          </a:xfrm>
        </p:spPr>
        <p:txBody>
          <a:bodyPr>
            <a:norm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810260" algn="l"/>
              </a:tabLst>
            </a:pP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Позабюджетні кошти </a:t>
            </a:r>
            <a:b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І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молодша група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№2 – 7860 грн.:</a:t>
            </a:r>
            <a:endParaRPr lang="en-US" sz="2800" b="1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899" y="1510578"/>
            <a:ext cx="806681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афа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дидактичного матеріалу </a:t>
            </a: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000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3500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грн.;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дитяча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м’яка підлога Мат татамі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2700 грн.;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відра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пластмасові (5 шт.)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350 грн.;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термометр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безконтактний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460 грн.;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фарба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фарбування ігрового майданчика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850 грн</a:t>
            </a:r>
            <a:r>
              <a:rPr lang="uk-UA" sz="2000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46" y="1439484"/>
            <a:ext cx="3937830" cy="5250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07" y="3372626"/>
            <a:ext cx="4423065" cy="331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7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831" y="137668"/>
            <a:ext cx="10855036" cy="1325563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Позабюджетні кошти </a:t>
            </a:r>
            <a:b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І молодша група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№3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8720 </a:t>
            </a:r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грн.:</a:t>
            </a:r>
            <a:endParaRPr lang="en-US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7926" y="1144577"/>
            <a:ext cx="5098473" cy="1850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буфетна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7500 грн.;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жалюзі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санітарної кімнати (3 шт.)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600 грн.; </a:t>
            </a:r>
            <a:endParaRPr lang="uk-UA" sz="2000" dirty="0" smtClean="0">
              <a:solidFill>
                <a:srgbClr val="002060"/>
              </a:solidFill>
              <a:latin typeface="Segoe Print" panose="020006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фарба </a:t>
            </a:r>
            <a:r>
              <a:rPr lang="uk-UA" sz="2000" b="1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фарбування ігрового майданчика – </a:t>
            </a:r>
            <a:r>
              <a:rPr lang="uk-UA" sz="2000" dirty="0">
                <a:solidFill>
                  <a:srgbClr val="00206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620 грн.</a:t>
            </a:r>
            <a:endParaRPr lang="en-US" sz="2000" dirty="0">
              <a:solidFill>
                <a:srgbClr val="00206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5" b="12462"/>
          <a:stretch/>
        </p:blipFill>
        <p:spPr>
          <a:xfrm>
            <a:off x="6641995" y="1463231"/>
            <a:ext cx="4905768" cy="5125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7" y="2995084"/>
            <a:ext cx="5051243" cy="37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8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1627</Words>
  <Application>Microsoft Office PowerPoint</Application>
  <PresentationFormat>Широкоэкранный</PresentationFormat>
  <Paragraphs>173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Segoe Print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Позабюджетні кошти                               І молодша група №2 – 7860 грн.:</vt:lpstr>
      <vt:lpstr>Позабюджетні кошти                               І молодша група №3 – 8720 грн.:</vt:lpstr>
      <vt:lpstr>Презентация PowerPoint</vt:lpstr>
      <vt:lpstr>Позабюджетні кошти                               ІІ молодша група №2 – 7300 грн.:</vt:lpstr>
      <vt:lpstr>Презентация PowerPoint</vt:lpstr>
      <vt:lpstr>Презентация PowerPoint</vt:lpstr>
      <vt:lpstr>Презентация PowerPoint</vt:lpstr>
      <vt:lpstr>Позабюджетні кошти     старша група №2 – 8260 грн.:</vt:lpstr>
      <vt:lpstr>Позабюджетні кошти                               старша група №3 – 2700 грн.: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Моніторинг засвоєння знань</vt:lpstr>
      <vt:lpstr>Готовність випускників до Нової Української школи</vt:lpstr>
      <vt:lpstr>Презентация PowerPoint</vt:lpstr>
      <vt:lpstr>Презентация PowerPoint</vt:lpstr>
      <vt:lpstr>Презентация PowerPoint</vt:lpstr>
      <vt:lpstr>Презентация PowerPoint</vt:lpstr>
      <vt:lpstr>Підвищення рівня професійної  майстерності педагогічних працівників </vt:lpstr>
      <vt:lpstr>Дослідницький проєкт Всеукраїнського рівня</vt:lpstr>
      <vt:lpstr>Презентация PowerPoint</vt:lpstr>
      <vt:lpstr>Презентация PowerPoint</vt:lpstr>
      <vt:lpstr>Презентация PowerPoint</vt:lpstr>
      <vt:lpstr>Шановні батьки!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76</cp:revision>
  <dcterms:created xsi:type="dcterms:W3CDTF">2021-06-10T15:44:28Z</dcterms:created>
  <dcterms:modified xsi:type="dcterms:W3CDTF">2021-06-15T05:45:35Z</dcterms:modified>
</cp:coreProperties>
</file>